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6797675" cy="9926625"/>
  <p:embeddedFontLst>
    <p:embeddedFont>
      <p:font typeface="Tahoma"/>
      <p:regular r:id="rId65"/>
      <p:bold r:id="rId66"/>
    </p:embeddedFont>
    <p:embeddedFont>
      <p:font typeface="Noto Sans Symbol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Tahoma-bold.fntdata"/><Relationship Id="rId21" Type="http://schemas.openxmlformats.org/officeDocument/2006/relationships/slide" Target="slides/slide16.xml"/><Relationship Id="rId65" Type="http://schemas.openxmlformats.org/officeDocument/2006/relationships/font" Target="fonts/Tahoma-regular.fntdata"/><Relationship Id="rId24" Type="http://schemas.openxmlformats.org/officeDocument/2006/relationships/slide" Target="slides/slide19.xml"/><Relationship Id="rId68" Type="http://schemas.openxmlformats.org/officeDocument/2006/relationships/font" Target="fonts/NotoSansSymbols-bold.fntdata"/><Relationship Id="rId23" Type="http://schemas.openxmlformats.org/officeDocument/2006/relationships/slide" Target="slides/slide18.xml"/><Relationship Id="rId67" Type="http://schemas.openxmlformats.org/officeDocument/2006/relationships/font" Target="fonts/NotoSansSymbols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4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5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6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8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9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0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1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3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4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5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6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7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8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9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1133150" y="744475"/>
            <a:ext cx="4532000" cy="3722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0" y="2438400"/>
            <a:ext cx="9009062" cy="1052512"/>
            <a:chOff x="0" y="1536"/>
            <a:chExt cx="5675" cy="663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folHlink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accent2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chemeClr val="lt1"/>
                </a:gs>
              </a:gsLst>
              <a:lin ang="81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flipH="1" rot="10800000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" name="Google Shape;29;p2"/>
          <p:cNvSpPr txBox="1"/>
          <p:nvPr>
            <p:ph type="ctrTitle"/>
          </p:nvPr>
        </p:nvSpPr>
        <p:spPr>
          <a:xfrm>
            <a:off x="990600" y="1828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0" type="dt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1" type="ftr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2" type="sldNum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0" type="dt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1" type="ftr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10" type="dt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7512" y="454025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800100" y="454025"/>
            <a:ext cx="328612" cy="474662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541337" y="876300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911225" y="876300"/>
            <a:ext cx="368300" cy="474662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folHlink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27000" y="803275"/>
            <a:ext cx="560387" cy="422275"/>
          </a:xfrm>
          <a:prstGeom prst="rect">
            <a:avLst/>
          </a:prstGeom>
          <a:gradFill>
            <a:gsLst>
              <a:gs pos="0">
                <a:schemeClr val="hlink"/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62000" y="346075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42912" y="1136650"/>
            <a:ext cx="8226425" cy="3175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2" Type="http://schemas.openxmlformats.org/officeDocument/2006/relationships/image" Target="../media/image41.png"/><Relationship Id="rId9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ctrTitle"/>
          </p:nvPr>
        </p:nvSpPr>
        <p:spPr>
          <a:xfrm>
            <a:off x="990600" y="1828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 Restoration 影像復原</a:t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2005, Jen-Chang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Uniform noise</a:t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262" y="2498725"/>
            <a:ext cx="45720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062" y="4157662"/>
            <a:ext cx="2286000" cy="2151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552575" y="4495800"/>
            <a:ext cx="1017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Mean: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187450" y="5605462"/>
            <a:ext cx="1446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Variance:</a:t>
            </a:r>
            <a:endParaRPr/>
          </a:p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Less practical, used for random number generator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Uniform PDF</a:t>
            </a: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46959" t="66740"/>
          <a:stretch/>
        </p:blipFill>
        <p:spPr>
          <a:xfrm>
            <a:off x="1187450" y="1412875"/>
            <a:ext cx="5435600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6096000" y="2133600"/>
            <a:ext cx="685800" cy="26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Impulse (salt-and-pepper) nosie</a:t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420937"/>
            <a:ext cx="3352800" cy="1804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219200" y="4478337"/>
            <a:ext cx="7142162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either P</a:t>
            </a:r>
            <a:r>
              <a:rPr b="0" baseline="-25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P</a:t>
            </a:r>
            <a:r>
              <a:rPr b="0" baseline="-25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zero, it is called </a:t>
            </a:r>
            <a:r>
              <a:rPr b="0" i="1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unipolar.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Otherwise, it is called</a:t>
            </a: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bipoloar.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1095375" y="5424487"/>
            <a:ext cx="80486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practical, </a:t>
            </a: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impulses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usually stronger than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signals. Ex., a=0(black) and b=255(white) in 8-bit image.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250825" y="1341437"/>
            <a:ext cx="86502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Quick transients, such as faulty switching during imaging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Impulse (salt-and-pepper) nosie PDF</a:t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48592" r="0" t="67866"/>
          <a:stretch/>
        </p:blipFill>
        <p:spPr>
          <a:xfrm>
            <a:off x="685800" y="1557337"/>
            <a:ext cx="5486400" cy="497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381000" y="6096000"/>
            <a:ext cx="838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Test for noise behavior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Test pattern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50444" t="0"/>
          <a:stretch/>
        </p:blipFill>
        <p:spPr>
          <a:xfrm>
            <a:off x="4506912" y="1557337"/>
            <a:ext cx="3810000" cy="376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684212" y="3213100"/>
            <a:ext cx="223837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Its histogram:</a:t>
            </a:r>
            <a:endParaRPr/>
          </a:p>
        </p:txBody>
      </p:sp>
      <p:cxnSp>
        <p:nvCxnSpPr>
          <p:cNvPr id="152" name="Google Shape;152;p18"/>
          <p:cNvCxnSpPr/>
          <p:nvPr/>
        </p:nvCxnSpPr>
        <p:spPr>
          <a:xfrm>
            <a:off x="611187" y="5013325"/>
            <a:ext cx="273685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53" name="Google Shape;153;p18"/>
          <p:cNvCxnSpPr/>
          <p:nvPr/>
        </p:nvCxnSpPr>
        <p:spPr>
          <a:xfrm rot="10800000">
            <a:off x="755650" y="3789362"/>
            <a:ext cx="0" cy="1368425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54" name="Google Shape;154;p18"/>
          <p:cNvSpPr/>
          <p:nvPr/>
        </p:nvSpPr>
        <p:spPr>
          <a:xfrm>
            <a:off x="755650" y="4149725"/>
            <a:ext cx="71437" cy="863600"/>
          </a:xfrm>
          <a:prstGeom prst="rect">
            <a:avLst/>
          </a:prstGeom>
          <a:solidFill>
            <a:schemeClr val="hlink"/>
          </a:solidFill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547812" y="4292600"/>
            <a:ext cx="71437" cy="720725"/>
          </a:xfrm>
          <a:prstGeom prst="rect">
            <a:avLst/>
          </a:prstGeom>
          <a:solidFill>
            <a:schemeClr val="hlink"/>
          </a:solidFill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2339975" y="4581525"/>
            <a:ext cx="71437" cy="431800"/>
          </a:xfrm>
          <a:prstGeom prst="rect">
            <a:avLst/>
          </a:prstGeom>
          <a:solidFill>
            <a:schemeClr val="hlink"/>
          </a:solidFill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" name="Google Shape;157;p18"/>
          <p:cNvCxnSpPr/>
          <p:nvPr/>
        </p:nvCxnSpPr>
        <p:spPr>
          <a:xfrm rot="10800000">
            <a:off x="2771775" y="4941887"/>
            <a:ext cx="0" cy="142875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/>
        </p:nvSpPr>
        <p:spPr>
          <a:xfrm>
            <a:off x="447675" y="4999037"/>
            <a:ext cx="36512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484437" y="5027612"/>
            <a:ext cx="72707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15347" l="0" r="66545" t="0"/>
          <a:stretch/>
        </p:blipFill>
        <p:spPr>
          <a:xfrm>
            <a:off x="0" y="152400"/>
            <a:ext cx="3059112" cy="64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 b="15818" l="34252" r="33454" t="0"/>
          <a:stretch/>
        </p:blipFill>
        <p:spPr>
          <a:xfrm>
            <a:off x="3059112" y="115887"/>
            <a:ext cx="2952750" cy="643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15818" l="67343" r="0" t="0"/>
          <a:stretch/>
        </p:blipFill>
        <p:spPr>
          <a:xfrm>
            <a:off x="6084887" y="115887"/>
            <a:ext cx="2986087" cy="643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Periodic noise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250825" y="1412875"/>
            <a:ext cx="85740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Arise from electrical or electromechanical interference during image acquisition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Spatial dependence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Observed in the </a:t>
            </a:r>
            <a:r>
              <a:rPr b="0" i="0" lang="en-US" sz="32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frequency domain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41783" r="0" t="50000"/>
          <a:stretch/>
        </p:blipFill>
        <p:spPr>
          <a:xfrm>
            <a:off x="1547812" y="3429000"/>
            <a:ext cx="465296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4">
            <a:alphaModFix/>
          </a:blip>
          <a:srcRect b="50000" l="41783" r="0" t="0"/>
          <a:stretch/>
        </p:blipFill>
        <p:spPr>
          <a:xfrm>
            <a:off x="1524000" y="0"/>
            <a:ext cx="4652962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1"/>
          <p:cNvCxnSpPr/>
          <p:nvPr/>
        </p:nvCxnSpPr>
        <p:spPr>
          <a:xfrm flipH="1">
            <a:off x="4876800" y="4114800"/>
            <a:ext cx="1676400" cy="1524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 flipH="1">
            <a:off x="3124200" y="4192587"/>
            <a:ext cx="3429000" cy="1828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1" name="Google Shape;181;p21"/>
          <p:cNvSpPr txBox="1"/>
          <p:nvPr/>
        </p:nvSpPr>
        <p:spPr>
          <a:xfrm>
            <a:off x="6389687" y="3886200"/>
            <a:ext cx="275431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Sinusoidal noise: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Complex conjugate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 in frequency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domain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38200" y="0"/>
            <a:ext cx="81057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Estimation of noise parameters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539750" y="1412875"/>
            <a:ext cx="7772400" cy="4611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Periodic noise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Observe the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frequency spectrum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Random noise with unknown PDFs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Case 1: imaging system is available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Capture images of </a:t>
            </a: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“flat”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environment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Case 2: noisy images available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Take a strip from </a:t>
            </a: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constant area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the </a:t>
            </a: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histogram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observe it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Measure the </a:t>
            </a: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mean and variance</a:t>
            </a:r>
            <a:endParaRPr/>
          </a:p>
          <a:p>
            <a:pPr indent="-2514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258887" y="4724400"/>
            <a:ext cx="228600" cy="114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>
            <p:ph type="title"/>
          </p:nvPr>
        </p:nvPicPr>
        <p:blipFill rotWithShape="1">
          <a:blip r:embed="rId3">
            <a:alphaModFix/>
          </a:blip>
          <a:srcRect b="24142" l="0" r="66749" t="0"/>
          <a:stretch/>
        </p:blipFill>
        <p:spPr>
          <a:xfrm>
            <a:off x="0" y="1268412"/>
            <a:ext cx="4446587" cy="446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1038225" y="0"/>
            <a:ext cx="81057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Observe the histogram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1331912" y="5734050"/>
            <a:ext cx="139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</a:t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6227762" y="5661025"/>
            <a:ext cx="12207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uniform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 b="24142" l="66908" r="0" t="0"/>
          <a:stretch/>
        </p:blipFill>
        <p:spPr>
          <a:xfrm>
            <a:off x="4572000" y="1268412"/>
            <a:ext cx="4425950" cy="446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Preview</a:t>
            </a:r>
            <a:endParaRPr/>
          </a:p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539750" y="1412875"/>
            <a:ext cx="8269287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of </a:t>
            </a:r>
            <a:r>
              <a:rPr b="0" i="0" lang="en-US" sz="32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image restoration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Improve an image in some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predefined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sense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Difference with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image enhancement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?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Features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restoration v.s image enhancement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Objective process v.s. subjective process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prior knowledge v.s heuristic process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 prior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knowledge of the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degradation phenomenon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considered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Modeling the degradation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apply the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inverse process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recover the original image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Histogram is an estimate of PDF</a:t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1038225" y="0"/>
            <a:ext cx="81057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Measure the mean and variance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50" y="2454275"/>
            <a:ext cx="2819400" cy="113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2650" y="3521075"/>
            <a:ext cx="3505200" cy="9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/>
          <p:nvPr/>
        </p:nvSpPr>
        <p:spPr>
          <a:xfrm>
            <a:off x="1619250" y="2606675"/>
            <a:ext cx="381000" cy="160178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838200" y="4887912"/>
            <a:ext cx="668337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⬄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2124075" y="4724400"/>
            <a:ext cx="24257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Gaussian: </a:t>
            </a:r>
            <a:r>
              <a:rPr b="0" i="0" lang="en-US" sz="28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μ, 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Uniform: a, b</a:t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1854200" y="4797425"/>
            <a:ext cx="125412" cy="94932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381000" y="1341437"/>
            <a:ext cx="8574087" cy="551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model of the image degradation / restoration process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models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Restoration in the presence of </a:t>
            </a:r>
            <a:r>
              <a:rPr b="0" i="0" lang="en-US" sz="28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noise only</a:t>
            </a: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– spatial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Periodic noise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reduction by frequency domain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Linear, position-invariant degradations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Estimating the degradation function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Inverse filtering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Additive noise only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19451" t="0"/>
          <a:stretch/>
        </p:blipFill>
        <p:spPr>
          <a:xfrm>
            <a:off x="0" y="1905000"/>
            <a:ext cx="9144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1905000" y="4876800"/>
            <a:ext cx="35496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g(x,y)=f(x,y)+</a:t>
            </a:r>
            <a:r>
              <a:rPr b="1" i="0" lang="en-US" sz="2800" u="none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</a:t>
            </a:r>
            <a:r>
              <a:rPr b="1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(x,y)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1905000" y="5562600"/>
            <a:ext cx="36353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G(u,v)=F(u,v)+N(u,v)</a:t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524000" y="4876800"/>
            <a:ext cx="228600" cy="114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26"/>
          <p:cNvCxnSpPr/>
          <p:nvPr/>
        </p:nvCxnSpPr>
        <p:spPr>
          <a:xfrm flipH="1" rot="10800000">
            <a:off x="1219200" y="1981200"/>
            <a:ext cx="2438400" cy="12954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1219200" y="1905000"/>
            <a:ext cx="2514600" cy="15240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Spatial filters</a:t>
            </a: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for de-noising additive noise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Skills similar to image enhancement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Order-statistics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Adaptive filters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Mean filters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Arithmetic mean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Geometric mean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2205037"/>
            <a:ext cx="3810000" cy="11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8"/>
          <p:cNvCxnSpPr/>
          <p:nvPr/>
        </p:nvCxnSpPr>
        <p:spPr>
          <a:xfrm rot="10800000">
            <a:off x="4235450" y="3195637"/>
            <a:ext cx="762000" cy="304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41" name="Google Shape;241;p28"/>
          <p:cNvSpPr txBox="1"/>
          <p:nvPr/>
        </p:nvSpPr>
        <p:spPr>
          <a:xfrm>
            <a:off x="4981575" y="3152775"/>
            <a:ext cx="36083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Window centered at (x,y)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012" y="4508500"/>
            <a:ext cx="4291012" cy="118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19317" t="0"/>
          <a:stretch/>
        </p:blipFill>
        <p:spPr>
          <a:xfrm>
            <a:off x="838200" y="1587"/>
            <a:ext cx="7162800" cy="6856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-92075" y="109537"/>
            <a:ext cx="11668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original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7810500" y="0"/>
            <a:ext cx="13906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Noisy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8077200" y="685800"/>
            <a:ext cx="8397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μ=0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σ=20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0" y="6035675"/>
            <a:ext cx="9302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Arith.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7675562" y="6035675"/>
            <a:ext cx="15509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Geometric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2514600" y="3505200"/>
            <a:ext cx="228600" cy="6096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6019800" y="3505200"/>
            <a:ext cx="304800" cy="5334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Mean filters (cont.)</a:t>
            </a:r>
            <a:endParaRPr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Harmonic mean filter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Contra-harmonic mean filter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2" y="3860800"/>
            <a:ext cx="3467100" cy="17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987" y="1916112"/>
            <a:ext cx="3200400" cy="14557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5491162" y="5156200"/>
            <a:ext cx="2338387" cy="466725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Q=-1, harmonic</a:t>
            </a:r>
            <a:endParaRPr/>
          </a:p>
        </p:txBody>
      </p:sp>
      <p:cxnSp>
        <p:nvCxnSpPr>
          <p:cNvPr id="264" name="Google Shape;264;p30"/>
          <p:cNvCxnSpPr/>
          <p:nvPr/>
        </p:nvCxnSpPr>
        <p:spPr>
          <a:xfrm rot="10800000">
            <a:off x="4427537" y="4941887"/>
            <a:ext cx="1292225" cy="138112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65" name="Google Shape;265;p30"/>
          <p:cNvSpPr txBox="1"/>
          <p:nvPr/>
        </p:nvSpPr>
        <p:spPr>
          <a:xfrm>
            <a:off x="5491162" y="5765800"/>
            <a:ext cx="2530475" cy="466725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Q=0, airth. mean</a:t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5491162" y="6375400"/>
            <a:ext cx="1185862" cy="466725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Q=+, 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20176" r="0" t="0"/>
          <a:stretch/>
        </p:blipFill>
        <p:spPr>
          <a:xfrm>
            <a:off x="914400" y="0"/>
            <a:ext cx="7086600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-92075" y="-42862"/>
            <a:ext cx="111918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Pepper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黑點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8137525" y="33337"/>
            <a:ext cx="919162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Salt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白點</a:t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-92075" y="5138737"/>
            <a:ext cx="14255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Contra-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harmonic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Q=1.5</a:t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7718425" y="5105400"/>
            <a:ext cx="14255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Contra-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harmonic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Q=-1.5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0" l="0" r="19520" t="0"/>
          <a:stretch/>
        </p:blipFill>
        <p:spPr>
          <a:xfrm>
            <a:off x="228600" y="2133600"/>
            <a:ext cx="868680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838200" y="533400"/>
            <a:ext cx="80962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Wrong sign</a:t>
            </a:r>
            <a:r>
              <a:rPr b="0" i="0" lang="en-US" sz="3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contra-harmonic filtering</a:t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1431925" y="6281737"/>
            <a:ext cx="1158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Q=-1.5</a:t>
            </a:r>
            <a:endParaRPr/>
          </a:p>
        </p:txBody>
      </p:sp>
      <p:sp>
        <p:nvSpPr>
          <p:cNvPr id="283" name="Google Shape;283;p32"/>
          <p:cNvSpPr txBox="1"/>
          <p:nvPr/>
        </p:nvSpPr>
        <p:spPr>
          <a:xfrm>
            <a:off x="6400800" y="6248400"/>
            <a:ext cx="1047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Q=1.5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Order-statistics filters</a:t>
            </a:r>
            <a:endParaRPr/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Based on the ordering(ranking) of pixels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Suitable for unipolar or bipolar noise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(salt and pepper noise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Max/min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Midpoint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Alpha-trimmed mean filters</a:t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0" y="3141662"/>
            <a:ext cx="304800" cy="2133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Preview (cont.)</a:t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Target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Degraded </a:t>
            </a:r>
            <a:r>
              <a:rPr b="0" i="0" lang="en-US" sz="2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digital image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Sensor, digitizer, display degradations are less considered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Spatial domain approach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Frequency domain approach</a:t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0" y="3590925"/>
            <a:ext cx="381000" cy="99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Order-statistics filters</a:t>
            </a:r>
            <a:endParaRPr/>
          </a:p>
        </p:txBody>
      </p: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 filter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Max/min filters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2133600"/>
            <a:ext cx="4191000" cy="91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87" y="3860800"/>
            <a:ext cx="3919537" cy="91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112" y="4724400"/>
            <a:ext cx="3919537" cy="8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19975" r="0" t="0"/>
          <a:stretch/>
        </p:blipFill>
        <p:spPr>
          <a:xfrm>
            <a:off x="1066800" y="11112"/>
            <a:ext cx="7094537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-92075" y="-42862"/>
            <a:ext cx="1303337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bipolar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0.1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0.1</a:t>
            </a:r>
            <a:endParaRPr/>
          </a:p>
        </p:txBody>
      </p:sp>
      <p:sp>
        <p:nvSpPr>
          <p:cNvPr id="306" name="Google Shape;306;p35"/>
          <p:cNvSpPr txBox="1"/>
          <p:nvPr/>
        </p:nvSpPr>
        <p:spPr>
          <a:xfrm>
            <a:off x="7996237" y="0"/>
            <a:ext cx="114776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3x3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 1</a:t>
            </a:r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0" y="5305425"/>
            <a:ext cx="114776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3x3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 2</a:t>
            </a:r>
            <a:endParaRPr/>
          </a:p>
        </p:txBody>
      </p:sp>
      <p:sp>
        <p:nvSpPr>
          <p:cNvPr id="308" name="Google Shape;308;p35"/>
          <p:cNvSpPr txBox="1"/>
          <p:nvPr/>
        </p:nvSpPr>
        <p:spPr>
          <a:xfrm>
            <a:off x="7996237" y="5305425"/>
            <a:ext cx="114776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3x3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 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b="0" l="0" r="19569" t="0"/>
          <a:stretch/>
        </p:blipFill>
        <p:spPr>
          <a:xfrm>
            <a:off x="838200" y="3448050"/>
            <a:ext cx="70866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4">
            <a:alphaModFix/>
          </a:blip>
          <a:srcRect b="49672" l="19496" r="0" t="0"/>
          <a:stretch/>
        </p:blipFill>
        <p:spPr>
          <a:xfrm>
            <a:off x="838200" y="0"/>
            <a:ext cx="71628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-92075" y="338137"/>
            <a:ext cx="11191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Pepper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7985125" y="261937"/>
            <a:ext cx="8858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Salt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</p:txBody>
      </p:sp>
      <p:cxnSp>
        <p:nvCxnSpPr>
          <p:cNvPr id="317" name="Google Shape;317;p36"/>
          <p:cNvCxnSpPr/>
          <p:nvPr/>
        </p:nvCxnSpPr>
        <p:spPr>
          <a:xfrm>
            <a:off x="533400" y="3124200"/>
            <a:ext cx="0" cy="8382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18" name="Google Shape;318;p36"/>
          <p:cNvCxnSpPr/>
          <p:nvPr/>
        </p:nvCxnSpPr>
        <p:spPr>
          <a:xfrm>
            <a:off x="8229600" y="2895600"/>
            <a:ext cx="0" cy="9144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19" name="Google Shape;319;p36"/>
          <p:cNvSpPr txBox="1"/>
          <p:nvPr/>
        </p:nvSpPr>
        <p:spPr>
          <a:xfrm>
            <a:off x="-92075" y="3995737"/>
            <a:ext cx="7921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7985125" y="3919537"/>
            <a:ext cx="7921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2514600" y="3505200"/>
            <a:ext cx="228600" cy="5334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6072187" y="3573462"/>
            <a:ext cx="228600" cy="5334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Order-statistics filters (cont.)</a:t>
            </a:r>
            <a:endParaRPr/>
          </a:p>
        </p:txBody>
      </p:sp>
      <p:sp>
        <p:nvSpPr>
          <p:cNvPr id="328" name="Google Shape;328;p37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Midpoint filter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Alpha-trimmed mean filter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Delete the d/2 lowest and d/2 highest gray-level pixels</a:t>
            </a:r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989137"/>
            <a:ext cx="6705600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550" y="4730750"/>
            <a:ext cx="4572000" cy="116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7"/>
          <p:cNvCxnSpPr/>
          <p:nvPr/>
        </p:nvCxnSpPr>
        <p:spPr>
          <a:xfrm rot="10800000">
            <a:off x="4781550" y="5492750"/>
            <a:ext cx="762000" cy="304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32" name="Google Shape;332;p37"/>
          <p:cNvSpPr txBox="1"/>
          <p:nvPr/>
        </p:nvSpPr>
        <p:spPr>
          <a:xfrm>
            <a:off x="5421312" y="5492750"/>
            <a:ext cx="29416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Middle </a:t>
            </a: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(mn-d)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pixels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0"/>
            <a:ext cx="47656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304800" y="304800"/>
            <a:ext cx="2047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Uniform noise</a:t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762000" y="762000"/>
            <a:ext cx="10937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μ=0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=800</a:t>
            </a:r>
            <a:endParaRPr/>
          </a:p>
        </p:txBody>
      </p:sp>
      <p:sp>
        <p:nvSpPr>
          <p:cNvPr id="340" name="Google Shape;340;p38"/>
          <p:cNvSpPr txBox="1"/>
          <p:nvPr/>
        </p:nvSpPr>
        <p:spPr>
          <a:xfrm>
            <a:off x="7070725" y="42386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6934200" y="304800"/>
            <a:ext cx="193675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Bipolar Noise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0.1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0.1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533400" y="2895600"/>
            <a:ext cx="17303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5x5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Arith. Mean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</p:txBody>
      </p:sp>
      <p:sp>
        <p:nvSpPr>
          <p:cNvPr id="343" name="Google Shape;343;p38"/>
          <p:cNvSpPr txBox="1"/>
          <p:nvPr/>
        </p:nvSpPr>
        <p:spPr>
          <a:xfrm>
            <a:off x="7086600" y="2895600"/>
            <a:ext cx="155098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5x5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Geometric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endParaRPr/>
          </a:p>
        </p:txBody>
      </p:sp>
      <p:sp>
        <p:nvSpPr>
          <p:cNvPr id="344" name="Google Shape;344;p38"/>
          <p:cNvSpPr txBox="1"/>
          <p:nvPr/>
        </p:nvSpPr>
        <p:spPr>
          <a:xfrm>
            <a:off x="822325" y="5062537"/>
            <a:ext cx="1147762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5x5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7070725" y="5138737"/>
            <a:ext cx="167481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5x5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Alpha-trim.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d=5</a:t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3048000" y="4495800"/>
            <a:ext cx="304800" cy="6096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5438775" y="4510087"/>
            <a:ext cx="228600" cy="6096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Adaptive filters</a:t>
            </a:r>
            <a:endParaRPr/>
          </a:p>
        </p:txBody>
      </p:sp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Adapted to the behavior based on the </a:t>
            </a: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statistical characteristics</a:t>
            </a: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image inside the filter region S</a:t>
            </a:r>
            <a:r>
              <a:rPr b="0" baseline="-2500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Improved performance v.s increased complexity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Example: </a:t>
            </a: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Adaptive local noise reduction filter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Adaptive local noise reduction filter</a:t>
            </a:r>
            <a:endParaRPr/>
          </a:p>
        </p:txBody>
      </p:sp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Simplest statistical measurement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variance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Known parameters on local region S</a:t>
            </a:r>
            <a:r>
              <a:rPr b="0" baseline="-2500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xy</a:t>
            </a:r>
            <a:endParaRPr b="0" i="0" sz="32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g(x,y): noisy image pixel value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noise variance (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assume known a prior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: local mean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local variance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Adaptive local noise reduction filter (cont.)</a:t>
            </a:r>
            <a:endParaRPr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Analysis: we want to do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zero, return g(x,y)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return value close to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g(x,y)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return the arithmetic mean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baseline="-2500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Formula</a:t>
            </a:r>
            <a:endParaRPr/>
          </a:p>
          <a:p>
            <a:pPr indent="-187959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622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7" y="4149725"/>
            <a:ext cx="5791200" cy="122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/>
          </a:blip>
          <a:srcRect b="0" l="19412" r="0" t="0"/>
          <a:stretch/>
        </p:blipFill>
        <p:spPr>
          <a:xfrm>
            <a:off x="1066800" y="-25400"/>
            <a:ext cx="7183437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/>
          <p:nvPr/>
        </p:nvSpPr>
        <p:spPr>
          <a:xfrm>
            <a:off x="0" y="838200"/>
            <a:ext cx="12461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μ=0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=1000</a:t>
            </a:r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-92075" y="185737"/>
            <a:ext cx="13906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8213725" y="338137"/>
            <a:ext cx="9302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Arith.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7x7</a:t>
            </a:r>
            <a:endParaRPr/>
          </a:p>
        </p:txBody>
      </p:sp>
      <p:sp>
        <p:nvSpPr>
          <p:cNvPr id="375" name="Google Shape;375;p42"/>
          <p:cNvSpPr txBox="1"/>
          <p:nvPr/>
        </p:nvSpPr>
        <p:spPr>
          <a:xfrm>
            <a:off x="-92075" y="5291137"/>
            <a:ext cx="155098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Geometric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7x7</a:t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7818437" y="6400800"/>
            <a:ext cx="132556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adaptive</a:t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5181600" y="4495800"/>
            <a:ext cx="533400" cy="4572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42"/>
          <p:cNvSpPr/>
          <p:nvPr/>
        </p:nvSpPr>
        <p:spPr>
          <a:xfrm>
            <a:off x="4876800" y="6019800"/>
            <a:ext cx="685800" cy="457200"/>
          </a:xfrm>
          <a:prstGeom prst="ellipse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384" name="Google Shape;384;p43"/>
          <p:cNvSpPr txBox="1"/>
          <p:nvPr>
            <p:ph idx="1" type="body"/>
          </p:nvPr>
        </p:nvSpPr>
        <p:spPr>
          <a:xfrm>
            <a:off x="381000" y="1341437"/>
            <a:ext cx="8574087" cy="551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model of the image degradation / restoration process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models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Restoration in the presence of </a:t>
            </a:r>
            <a:r>
              <a:rPr b="0" i="0" lang="en-US" sz="2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only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spatial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Periodic noise</a:t>
            </a: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reduction by frequency domain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Linear, position-invariant degradations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Estimating the degradation function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Inverse filtering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381000" y="1341437"/>
            <a:ext cx="8574087" cy="551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 model of the image degradation / restoration process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models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Restoration in the presence of </a:t>
            </a:r>
            <a:r>
              <a:rPr b="0" i="0" lang="en-US" sz="2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only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spatial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Periodic noise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reduction by frequency domain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Linear, position-invariant degradations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Estimating the degradation function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Inverse filtering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Periodic noise reduction</a:t>
            </a:r>
            <a:endParaRPr/>
          </a:p>
        </p:txBody>
      </p:sp>
      <p:sp>
        <p:nvSpPr>
          <p:cNvPr id="390" name="Google Shape;390;p44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Pure sine wave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Appear as a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pair of impulse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(conjugate) in the frequency domain</a:t>
            </a:r>
            <a:endParaRPr/>
          </a:p>
        </p:txBody>
      </p:sp>
      <p:pic>
        <p:nvPicPr>
          <p:cNvPr id="391" name="Google Shape;3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587" y="3213100"/>
            <a:ext cx="4724400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387" y="4051300"/>
            <a:ext cx="7620000" cy="96678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611187" y="3213100"/>
            <a:ext cx="152400" cy="1600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Periodic noise reduction (cont.)</a:t>
            </a:r>
            <a:endParaRPr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Bandreject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Bandpass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Notch filters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Optimum notch filtering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Bandreject filters</a:t>
            </a:r>
            <a:endParaRPr/>
          </a:p>
        </p:txBody>
      </p:sp>
      <p:pic>
        <p:nvPicPr>
          <p:cNvPr id="405" name="Google Shape;4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0837"/>
            <a:ext cx="9144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/>
        </p:nvSpPr>
        <p:spPr>
          <a:xfrm>
            <a:off x="1279525" y="1628775"/>
            <a:ext cx="43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 Reject an </a:t>
            </a: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isotropic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frequency</a:t>
            </a:r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746125" y="2466975"/>
            <a:ext cx="81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ideal</a:t>
            </a: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3946525" y="2543175"/>
            <a:ext cx="1779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Butterworth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7070725" y="2543175"/>
            <a:ext cx="139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/>
          <p:cNvPicPr preferRelativeResize="0"/>
          <p:nvPr/>
        </p:nvPicPr>
        <p:blipFill rotWithShape="1">
          <a:blip r:embed="rId3">
            <a:alphaModFix/>
          </a:blip>
          <a:srcRect b="0" l="0" r="20608" t="0"/>
          <a:stretch/>
        </p:blipFill>
        <p:spPr>
          <a:xfrm>
            <a:off x="0" y="-68262"/>
            <a:ext cx="9144000" cy="692626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0" y="2895600"/>
            <a:ext cx="877887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noisy</a:t>
            </a:r>
            <a:endParaRPr/>
          </a:p>
        </p:txBody>
      </p:sp>
      <p:sp>
        <p:nvSpPr>
          <p:cNvPr id="416" name="Google Shape;416;p47"/>
          <p:cNvSpPr txBox="1"/>
          <p:nvPr/>
        </p:nvSpPr>
        <p:spPr>
          <a:xfrm>
            <a:off x="4556125" y="2928937"/>
            <a:ext cx="1427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spectrum</a:t>
            </a:r>
            <a:endParaRPr/>
          </a:p>
        </p:txBody>
      </p:sp>
      <p:sp>
        <p:nvSpPr>
          <p:cNvPr id="417" name="Google Shape;417;p47"/>
          <p:cNvSpPr txBox="1"/>
          <p:nvPr/>
        </p:nvSpPr>
        <p:spPr>
          <a:xfrm>
            <a:off x="0" y="6400800"/>
            <a:ext cx="16097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bandreject</a:t>
            </a:r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8023225" y="3505200"/>
            <a:ext cx="11207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filtered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Bandpass filters</a:t>
            </a:r>
            <a:endParaRPr/>
          </a:p>
        </p:txBody>
      </p:sp>
      <p:sp>
        <p:nvSpPr>
          <p:cNvPr id="424" name="Google Shape;424;p48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r>
              <a:rPr b="0" baseline="-2500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bp</a:t>
            </a: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(u,v)=1- H</a:t>
            </a:r>
            <a:r>
              <a:rPr b="0" baseline="-2500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</a:t>
            </a: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(u,v)</a:t>
            </a:r>
            <a:endParaRPr/>
          </a:p>
        </p:txBody>
      </p:sp>
      <p:pic>
        <p:nvPicPr>
          <p:cNvPr id="425" name="Google Shape;425;p48"/>
          <p:cNvPicPr preferRelativeResize="0"/>
          <p:nvPr/>
        </p:nvPicPr>
        <p:blipFill rotWithShape="1">
          <a:blip r:embed="rId3">
            <a:alphaModFix/>
          </a:blip>
          <a:srcRect b="0" l="42455" r="0" t="0"/>
          <a:stretch/>
        </p:blipFill>
        <p:spPr>
          <a:xfrm>
            <a:off x="152400" y="2276475"/>
            <a:ext cx="5611812" cy="420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5562600"/>
            <a:ext cx="3352800" cy="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Notch filters</a:t>
            </a:r>
            <a:endParaRPr/>
          </a:p>
        </p:txBody>
      </p:sp>
      <p:sp>
        <p:nvSpPr>
          <p:cNvPr id="432" name="Google Shape;432;p49"/>
          <p:cNvSpPr txBox="1"/>
          <p:nvPr>
            <p:ph idx="1" type="body"/>
          </p:nvPr>
        </p:nvSpPr>
        <p:spPr>
          <a:xfrm>
            <a:off x="352425" y="1400175"/>
            <a:ext cx="84216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Reject(or pass) frequencies in predefined neighborhoods about a </a:t>
            </a: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center frequency</a:t>
            </a:r>
            <a:endParaRPr/>
          </a:p>
        </p:txBody>
      </p:sp>
      <p:pic>
        <p:nvPicPr>
          <p:cNvPr id="433" name="Google Shape;433;p49"/>
          <p:cNvPicPr preferRelativeResize="0"/>
          <p:nvPr/>
        </p:nvPicPr>
        <p:blipFill rotWithShape="1">
          <a:blip r:embed="rId3">
            <a:alphaModFix/>
          </a:blip>
          <a:srcRect b="20596" l="1124" r="561" t="0"/>
          <a:stretch/>
        </p:blipFill>
        <p:spPr>
          <a:xfrm>
            <a:off x="1343025" y="2362200"/>
            <a:ext cx="6292850" cy="409098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/>
        </p:nvSpPr>
        <p:spPr>
          <a:xfrm>
            <a:off x="5670550" y="3209925"/>
            <a:ext cx="81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ideal</a:t>
            </a:r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107950" y="5724525"/>
            <a:ext cx="1779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Butterworth</a:t>
            </a:r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7439025" y="5767387"/>
            <a:ext cx="139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0"/>
          <p:cNvPicPr preferRelativeResize="0"/>
          <p:nvPr/>
        </p:nvPicPr>
        <p:blipFill rotWithShape="1">
          <a:blip r:embed="rId3">
            <a:alphaModFix/>
          </a:blip>
          <a:srcRect b="0" l="0" r="0" t="33332"/>
          <a:stretch/>
        </p:blipFill>
        <p:spPr>
          <a:xfrm>
            <a:off x="2286000" y="0"/>
            <a:ext cx="7010400" cy="678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 rotWithShape="1">
          <a:blip r:embed="rId3">
            <a:alphaModFix/>
          </a:blip>
          <a:srcRect b="66482" l="24928" r="25315" t="0"/>
          <a:stretch/>
        </p:blipFill>
        <p:spPr>
          <a:xfrm>
            <a:off x="-1587" y="1763712"/>
            <a:ext cx="2365375" cy="2314575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443" name="Google Shape;443;p50"/>
          <p:cNvCxnSpPr/>
          <p:nvPr/>
        </p:nvCxnSpPr>
        <p:spPr>
          <a:xfrm>
            <a:off x="1371600" y="1295400"/>
            <a:ext cx="0" cy="1447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44" name="Google Shape;444;p50"/>
          <p:cNvSpPr txBox="1"/>
          <p:nvPr/>
        </p:nvSpPr>
        <p:spPr>
          <a:xfrm>
            <a:off x="457200" y="457200"/>
            <a:ext cx="15367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Horizontal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Scan lines</a:t>
            </a:r>
            <a:endParaRPr/>
          </a:p>
        </p:txBody>
      </p:sp>
      <p:sp>
        <p:nvSpPr>
          <p:cNvPr id="445" name="Google Shape;445;p50"/>
          <p:cNvSpPr txBox="1"/>
          <p:nvPr/>
        </p:nvSpPr>
        <p:spPr>
          <a:xfrm>
            <a:off x="8305800" y="2590800"/>
            <a:ext cx="9652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Notch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pass</a:t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4911725" y="2838450"/>
            <a:ext cx="77152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DFT</a:t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4759325" y="5949950"/>
            <a:ext cx="9652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Notch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pass</a:t>
            </a:r>
            <a:endParaRPr/>
          </a:p>
        </p:txBody>
      </p:sp>
      <p:sp>
        <p:nvSpPr>
          <p:cNvPr id="448" name="Google Shape;448;p50"/>
          <p:cNvSpPr txBox="1"/>
          <p:nvPr/>
        </p:nvSpPr>
        <p:spPr>
          <a:xfrm>
            <a:off x="8178800" y="6035675"/>
            <a:ext cx="9652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Notch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reject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454" name="Google Shape;454;p51"/>
          <p:cNvSpPr txBox="1"/>
          <p:nvPr>
            <p:ph idx="1" type="body"/>
          </p:nvPr>
        </p:nvSpPr>
        <p:spPr>
          <a:xfrm>
            <a:off x="381000" y="1341437"/>
            <a:ext cx="8574087" cy="551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model of the image degradation / restoration process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models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Restoration in the presence of </a:t>
            </a:r>
            <a:r>
              <a:rPr b="0" i="0" lang="en-US" sz="2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only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spatial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Periodic noise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reduction by frequency domain filtering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Linear, position-invariant degradations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Estimating the degradation function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Inverse filtering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 b="0" l="0" r="19451" t="0"/>
          <a:stretch/>
        </p:blipFill>
        <p:spPr>
          <a:xfrm>
            <a:off x="0" y="1905000"/>
            <a:ext cx="9144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type="title"/>
          </p:nvPr>
        </p:nvSpPr>
        <p:spPr>
          <a:xfrm>
            <a:off x="885825" y="44450"/>
            <a:ext cx="82581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4300"/>
              <a:buFont typeface="Tahoma"/>
              <a:buNone/>
            </a:pPr>
            <a:r>
              <a:rPr b="0" i="0" lang="en-US" sz="43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A model of the image degradation /restoration process</a:t>
            </a:r>
            <a:endParaRPr/>
          </a:p>
        </p:txBody>
      </p:sp>
      <p:sp>
        <p:nvSpPr>
          <p:cNvPr id="461" name="Google Shape;461;p52"/>
          <p:cNvSpPr txBox="1"/>
          <p:nvPr/>
        </p:nvSpPr>
        <p:spPr>
          <a:xfrm>
            <a:off x="1905000" y="4876800"/>
            <a:ext cx="45577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g(x,y)=f(x,y)*h(x,y)+</a:t>
            </a:r>
            <a:r>
              <a:rPr b="0" i="0" lang="en-US" sz="2800" u="none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</a:t>
            </a: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(x,y)</a:t>
            </a:r>
            <a:endParaRPr/>
          </a:p>
        </p:txBody>
      </p:sp>
      <p:sp>
        <p:nvSpPr>
          <p:cNvPr id="462" name="Google Shape;462;p52"/>
          <p:cNvSpPr txBox="1"/>
          <p:nvPr/>
        </p:nvSpPr>
        <p:spPr>
          <a:xfrm>
            <a:off x="1905000" y="5562600"/>
            <a:ext cx="4632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G(u,v)=F(u,v)H(u,v)+N(u,v)</a:t>
            </a:r>
            <a:endParaRPr/>
          </a:p>
        </p:txBody>
      </p:sp>
      <p:sp>
        <p:nvSpPr>
          <p:cNvPr id="463" name="Google Shape;463;p52"/>
          <p:cNvSpPr/>
          <p:nvPr/>
        </p:nvSpPr>
        <p:spPr>
          <a:xfrm>
            <a:off x="1524000" y="4876800"/>
            <a:ext cx="228600" cy="114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3968750" y="6359525"/>
            <a:ext cx="5175250" cy="49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linear, position-invariant system</a:t>
            </a:r>
            <a:endParaRPr/>
          </a:p>
        </p:txBody>
      </p:sp>
      <p:sp>
        <p:nvSpPr>
          <p:cNvPr id="465" name="Google Shape;465;p52"/>
          <p:cNvSpPr/>
          <p:nvPr/>
        </p:nvSpPr>
        <p:spPr>
          <a:xfrm>
            <a:off x="1447800" y="2133600"/>
            <a:ext cx="1752600" cy="1143000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Linear, position-invariant degradation</a:t>
            </a:r>
            <a:endParaRPr/>
          </a:p>
        </p:txBody>
      </p:sp>
      <p:sp>
        <p:nvSpPr>
          <p:cNvPr id="471" name="Google Shape;471;p53"/>
          <p:cNvSpPr txBox="1"/>
          <p:nvPr>
            <p:ph idx="1" type="body"/>
          </p:nvPr>
        </p:nvSpPr>
        <p:spPr>
          <a:xfrm>
            <a:off x="323850" y="1995487"/>
            <a:ext cx="83454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Linear system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H[af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(x,y)+bf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(x,y)]=aH[f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(x,y)]+bH[f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(x,y)]</a:t>
            </a:r>
            <a:endParaRPr b="0" i="0" sz="2800" u="none" cap="none" strike="noStrike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Position(space)-invariant system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H[f(x,y)]=g(x,y)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⬄ H[f(x-</a:t>
            </a:r>
            <a:r>
              <a:rPr b="0" i="0" lang="en-US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y-</a:t>
            </a:r>
            <a:r>
              <a:rPr b="0" i="0" lang="en-US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)]=g(x-</a:t>
            </a:r>
            <a:r>
              <a:rPr b="0" i="0" lang="en-US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y-</a:t>
            </a:r>
            <a:r>
              <a:rPr b="0" i="0" lang="en-US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2800" u="none" cap="none" strike="noStrike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c.f.</a:t>
            </a: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1-D signal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LTI (linear time-invariant system)</a:t>
            </a:r>
            <a:endParaRPr/>
          </a:p>
        </p:txBody>
      </p:sp>
      <p:sp>
        <p:nvSpPr>
          <p:cNvPr id="472" name="Google Shape;472;p53"/>
          <p:cNvSpPr txBox="1"/>
          <p:nvPr/>
        </p:nvSpPr>
        <p:spPr>
          <a:xfrm>
            <a:off x="447675" y="1398587"/>
            <a:ext cx="60515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Properties of the degradation function 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1066800" y="125412"/>
            <a:ext cx="82581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4300"/>
              <a:buFont typeface="Tahoma"/>
              <a:buNone/>
            </a:pPr>
            <a:r>
              <a:rPr b="0" i="0" lang="en-US" sz="43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A model of the image degradation/restoration process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b="0" l="0" r="19451" t="0"/>
          <a:stretch/>
        </p:blipFill>
        <p:spPr>
          <a:xfrm>
            <a:off x="0" y="1905000"/>
            <a:ext cx="9144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/>
        </p:nvSpPr>
        <p:spPr>
          <a:xfrm>
            <a:off x="1905000" y="4876800"/>
            <a:ext cx="45577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g(x,y)=f(x,y)*h(x,y)+</a:t>
            </a:r>
            <a:r>
              <a:rPr b="0" i="0" lang="en-US" sz="2800" u="none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η</a:t>
            </a: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(x,y)</a:t>
            </a:r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1905000" y="5562600"/>
            <a:ext cx="4632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G(u,v)=F(u,v)H(u,v)+N(u,v)</a:t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24000" y="4876800"/>
            <a:ext cx="228600" cy="114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0"/>
            <a:ext cx="60198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/>
          <p:nvPr/>
        </p:nvSpPr>
        <p:spPr>
          <a:xfrm>
            <a:off x="5257800" y="0"/>
            <a:ext cx="1981200" cy="685800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9" name="Google Shape;479;p54"/>
          <p:cNvCxnSpPr/>
          <p:nvPr/>
        </p:nvCxnSpPr>
        <p:spPr>
          <a:xfrm rot="10800000">
            <a:off x="5410200" y="609600"/>
            <a:ext cx="1905000" cy="304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80" name="Google Shape;480;p54"/>
          <p:cNvSpPr txBox="1"/>
          <p:nvPr/>
        </p:nvSpPr>
        <p:spPr>
          <a:xfrm>
            <a:off x="7299325" y="615950"/>
            <a:ext cx="13017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impulse</a:t>
            </a:r>
            <a:endParaRPr/>
          </a:p>
        </p:txBody>
      </p:sp>
      <p:pic>
        <p:nvPicPr>
          <p:cNvPr id="481" name="Google Shape;48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637" y="1066800"/>
            <a:ext cx="8361362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1884362"/>
            <a:ext cx="8250237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54"/>
          <p:cNvCxnSpPr/>
          <p:nvPr/>
        </p:nvCxnSpPr>
        <p:spPr>
          <a:xfrm>
            <a:off x="762000" y="17526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84" name="Google Shape;484;p54"/>
          <p:cNvSpPr txBox="1"/>
          <p:nvPr/>
        </p:nvSpPr>
        <p:spPr>
          <a:xfrm>
            <a:off x="-92075" y="1758950"/>
            <a:ext cx="985837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linear</a:t>
            </a:r>
            <a:endParaRPr/>
          </a:p>
        </p:txBody>
      </p:sp>
      <p:pic>
        <p:nvPicPr>
          <p:cNvPr id="485" name="Google Shape;48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762" y="2667000"/>
            <a:ext cx="8250237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54"/>
          <p:cNvCxnSpPr/>
          <p:nvPr/>
        </p:nvCxnSpPr>
        <p:spPr>
          <a:xfrm>
            <a:off x="762000" y="2667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87" name="Google Shape;487;p54"/>
          <p:cNvSpPr/>
          <p:nvPr/>
        </p:nvSpPr>
        <p:spPr>
          <a:xfrm>
            <a:off x="5867400" y="2667000"/>
            <a:ext cx="2514600" cy="685800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8" name="Google Shape;488;p54"/>
          <p:cNvCxnSpPr/>
          <p:nvPr/>
        </p:nvCxnSpPr>
        <p:spPr>
          <a:xfrm flipH="1">
            <a:off x="5257800" y="3276600"/>
            <a:ext cx="838200" cy="304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89" name="Google Shape;48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3657600"/>
            <a:ext cx="4459287" cy="4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/>
        </p:nvSpPr>
        <p:spPr>
          <a:xfrm>
            <a:off x="2270125" y="4044950"/>
            <a:ext cx="62103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Impulse response (point spread function)</a:t>
            </a:r>
            <a:endParaRPr/>
          </a:p>
        </p:txBody>
      </p:sp>
      <p:cxnSp>
        <p:nvCxnSpPr>
          <p:cNvPr id="491" name="Google Shape;491;p54"/>
          <p:cNvCxnSpPr/>
          <p:nvPr/>
        </p:nvCxnSpPr>
        <p:spPr>
          <a:xfrm>
            <a:off x="2209800" y="3962400"/>
            <a:ext cx="0" cy="8382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92" name="Google Shape;49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962400"/>
            <a:ext cx="2133600" cy="373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/>
          <p:nvPr/>
        </p:nvSpPr>
        <p:spPr>
          <a:xfrm>
            <a:off x="-92075" y="4349750"/>
            <a:ext cx="23764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position-invariant</a:t>
            </a:r>
            <a:endParaRPr/>
          </a:p>
        </p:txBody>
      </p:sp>
      <p:pic>
        <p:nvPicPr>
          <p:cNvPr id="494" name="Google Shape;494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4800600"/>
            <a:ext cx="4794250" cy="47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54"/>
          <p:cNvCxnSpPr/>
          <p:nvPr/>
        </p:nvCxnSpPr>
        <p:spPr>
          <a:xfrm>
            <a:off x="762000" y="3581400"/>
            <a:ext cx="0" cy="19812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96" name="Google Shape;496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4400" y="5334000"/>
            <a:ext cx="5964237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4400" y="6134100"/>
            <a:ext cx="7191375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4"/>
          <p:cNvCxnSpPr/>
          <p:nvPr/>
        </p:nvCxnSpPr>
        <p:spPr>
          <a:xfrm>
            <a:off x="762000" y="5791200"/>
            <a:ext cx="0" cy="685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99" name="Google Shape;499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019800"/>
            <a:ext cx="914400" cy="271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Linear, position-invariant degradation model</a:t>
            </a:r>
            <a:endParaRPr/>
          </a:p>
        </p:txBody>
      </p:sp>
      <p:sp>
        <p:nvSpPr>
          <p:cNvPr id="505" name="Google Shape;505;p55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Linear system theory is ready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Non-linear, position-dependent system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May be general and more accurate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Difficult to solve compuatationally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restoration: find H(u,v) and apply </a:t>
            </a: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inverse process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Image deconvolution</a:t>
            </a: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0" y="1557337"/>
            <a:ext cx="381000" cy="99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>
            <p:ph type="title"/>
          </p:nvPr>
        </p:nvSpPr>
        <p:spPr>
          <a:xfrm>
            <a:off x="1150937" y="115887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4300"/>
              <a:buFont typeface="Tahoma"/>
              <a:buNone/>
            </a:pPr>
            <a:br>
              <a:rPr b="0" i="0" lang="en-US" sz="43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43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Estimating the degradation function</a:t>
            </a:r>
            <a:endParaRPr/>
          </a:p>
        </p:txBody>
      </p:sp>
      <p:sp>
        <p:nvSpPr>
          <p:cNvPr id="512" name="Google Shape;512;p56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Estimation by Image observation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Estimation by experimentation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Estimation by modeling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1150937" y="188912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Estimation by image observation</a:t>
            </a:r>
            <a:endParaRPr/>
          </a:p>
        </p:txBody>
      </p:sp>
      <p:sp>
        <p:nvSpPr>
          <p:cNvPr id="518" name="Google Shape;518;p57"/>
          <p:cNvSpPr txBox="1"/>
          <p:nvPr>
            <p:ph idx="1" type="body"/>
          </p:nvPr>
        </p:nvSpPr>
        <p:spPr>
          <a:xfrm>
            <a:off x="250825" y="1484312"/>
            <a:ext cx="84216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Take a window in the image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Simple structure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 signal content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Estimate the original image</a:t>
            </a: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window</a:t>
            </a:r>
            <a:endParaRPr/>
          </a:p>
        </p:txBody>
      </p:sp>
      <p:pic>
        <p:nvPicPr>
          <p:cNvPr id="519" name="Google Shape;5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912" y="4090987"/>
            <a:ext cx="3352800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57"/>
          <p:cNvCxnSpPr/>
          <p:nvPr/>
        </p:nvCxnSpPr>
        <p:spPr>
          <a:xfrm flipH="1">
            <a:off x="4684712" y="4167187"/>
            <a:ext cx="1066800" cy="2286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21" name="Google Shape;521;p57"/>
          <p:cNvSpPr txBox="1"/>
          <p:nvPr/>
        </p:nvSpPr>
        <p:spPr>
          <a:xfrm>
            <a:off x="5811837" y="3792537"/>
            <a:ext cx="1141412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known</a:t>
            </a:r>
            <a:endParaRPr/>
          </a:p>
        </p:txBody>
      </p:sp>
      <p:cxnSp>
        <p:nvCxnSpPr>
          <p:cNvPr id="522" name="Google Shape;522;p57"/>
          <p:cNvCxnSpPr/>
          <p:nvPr/>
        </p:nvCxnSpPr>
        <p:spPr>
          <a:xfrm rot="10800000">
            <a:off x="4760912" y="5157787"/>
            <a:ext cx="838200" cy="5334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23" name="Google Shape;523;p57"/>
          <p:cNvSpPr txBox="1"/>
          <p:nvPr/>
        </p:nvSpPr>
        <p:spPr>
          <a:xfrm>
            <a:off x="5659437" y="5316537"/>
            <a:ext cx="1427162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Estimation by experimentation</a:t>
            </a:r>
            <a:endParaRPr/>
          </a:p>
        </p:txBody>
      </p:sp>
      <p:sp>
        <p:nvSpPr>
          <p:cNvPr id="529" name="Google Shape;529;p58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the image acquisition system is ready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Obtain the </a:t>
            </a: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impulse response</a:t>
            </a:r>
            <a:endParaRPr/>
          </a:p>
        </p:txBody>
      </p:sp>
      <p:pic>
        <p:nvPicPr>
          <p:cNvPr id="530" name="Google Shape;530;p58"/>
          <p:cNvPicPr preferRelativeResize="0"/>
          <p:nvPr/>
        </p:nvPicPr>
        <p:blipFill rotWithShape="1">
          <a:blip r:embed="rId3">
            <a:alphaModFix/>
          </a:blip>
          <a:srcRect b="0" l="0" r="20608" t="0"/>
          <a:stretch/>
        </p:blipFill>
        <p:spPr>
          <a:xfrm>
            <a:off x="827087" y="2708275"/>
            <a:ext cx="7294562" cy="366236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8"/>
          <p:cNvSpPr txBox="1"/>
          <p:nvPr/>
        </p:nvSpPr>
        <p:spPr>
          <a:xfrm>
            <a:off x="827087" y="5881687"/>
            <a:ext cx="13017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impulse</a:t>
            </a:r>
            <a:endParaRPr/>
          </a:p>
        </p:txBody>
      </p:sp>
      <p:sp>
        <p:nvSpPr>
          <p:cNvPr id="532" name="Google Shape;532;p58"/>
          <p:cNvSpPr txBox="1"/>
          <p:nvPr/>
        </p:nvSpPr>
        <p:spPr>
          <a:xfrm>
            <a:off x="4484687" y="5881687"/>
            <a:ext cx="275907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Impulse response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Estimation by modeling (1)</a:t>
            </a:r>
            <a:endParaRPr/>
          </a:p>
        </p:txBody>
      </p:sp>
      <p:sp>
        <p:nvSpPr>
          <p:cNvPr id="538" name="Google Shape;538;p59"/>
          <p:cNvSpPr txBox="1"/>
          <p:nvPr>
            <p:ph idx="1" type="body"/>
          </p:nvPr>
        </p:nvSpPr>
        <p:spPr>
          <a:xfrm>
            <a:off x="468312" y="1557337"/>
            <a:ext cx="7772400" cy="4748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Ex. Atmospheric model</a:t>
            </a:r>
            <a:endParaRPr/>
          </a:p>
        </p:txBody>
      </p:sp>
      <p:pic>
        <p:nvPicPr>
          <p:cNvPr id="539" name="Google Shape;5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12" y="1341437"/>
            <a:ext cx="36576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9"/>
          <p:cNvPicPr preferRelativeResize="0"/>
          <p:nvPr/>
        </p:nvPicPr>
        <p:blipFill rotWithShape="1">
          <a:blip r:embed="rId4">
            <a:alphaModFix/>
          </a:blip>
          <a:srcRect b="0" l="19544" r="0" t="0"/>
          <a:stretch/>
        </p:blipFill>
        <p:spPr>
          <a:xfrm>
            <a:off x="2297112" y="2070100"/>
            <a:ext cx="4484687" cy="445293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 txBox="1"/>
          <p:nvPr/>
        </p:nvSpPr>
        <p:spPr>
          <a:xfrm>
            <a:off x="909637" y="3176587"/>
            <a:ext cx="12509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original</a:t>
            </a:r>
            <a:endParaRPr/>
          </a:p>
        </p:txBody>
      </p:sp>
      <p:sp>
        <p:nvSpPr>
          <p:cNvPr id="542" name="Google Shape;542;p59"/>
          <p:cNvSpPr txBox="1"/>
          <p:nvPr/>
        </p:nvSpPr>
        <p:spPr>
          <a:xfrm>
            <a:off x="6777037" y="3176587"/>
            <a:ext cx="15938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k=0.0025</a:t>
            </a:r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925512" y="5151437"/>
            <a:ext cx="141287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k=0.001</a:t>
            </a:r>
            <a:endParaRPr/>
          </a:p>
        </p:txBody>
      </p:sp>
      <p:sp>
        <p:nvSpPr>
          <p:cNvPr id="544" name="Google Shape;544;p59"/>
          <p:cNvSpPr txBox="1"/>
          <p:nvPr/>
        </p:nvSpPr>
        <p:spPr>
          <a:xfrm>
            <a:off x="6792912" y="5151437"/>
            <a:ext cx="177482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k=0.00025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Estimation by modeling (2)</a:t>
            </a:r>
            <a:endParaRPr/>
          </a:p>
        </p:txBody>
      </p:sp>
      <p:sp>
        <p:nvSpPr>
          <p:cNvPr id="550" name="Google Shape;550;p60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Derive a </a:t>
            </a:r>
            <a:r>
              <a:rPr b="0" i="0" lang="en-US" sz="32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mathematical model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Ex. Motion of image</a:t>
            </a:r>
            <a:endParaRPr/>
          </a:p>
        </p:txBody>
      </p:sp>
      <p:pic>
        <p:nvPicPr>
          <p:cNvPr id="551" name="Google Shape;5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852737"/>
            <a:ext cx="5715000" cy="858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60"/>
          <p:cNvCxnSpPr/>
          <p:nvPr/>
        </p:nvCxnSpPr>
        <p:spPr>
          <a:xfrm rot="10800000">
            <a:off x="4953000" y="3614737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53" name="Google Shape;553;p60"/>
          <p:cNvCxnSpPr/>
          <p:nvPr/>
        </p:nvCxnSpPr>
        <p:spPr>
          <a:xfrm flipH="1" rot="10800000">
            <a:off x="5562600" y="3614737"/>
            <a:ext cx="685800" cy="3810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54" name="Google Shape;554;p60"/>
          <p:cNvSpPr txBox="1"/>
          <p:nvPr/>
        </p:nvSpPr>
        <p:spPr>
          <a:xfrm>
            <a:off x="5013325" y="3925887"/>
            <a:ext cx="22034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Planar motion</a:t>
            </a:r>
            <a:endParaRPr/>
          </a:p>
        </p:txBody>
      </p:sp>
      <p:cxnSp>
        <p:nvCxnSpPr>
          <p:cNvPr id="555" name="Google Shape;555;p60"/>
          <p:cNvCxnSpPr/>
          <p:nvPr/>
        </p:nvCxnSpPr>
        <p:spPr>
          <a:xfrm>
            <a:off x="1447800" y="3614737"/>
            <a:ext cx="0" cy="1447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56" name="Google Shape;556;p60"/>
          <p:cNvSpPr txBox="1"/>
          <p:nvPr/>
        </p:nvSpPr>
        <p:spPr>
          <a:xfrm>
            <a:off x="152400" y="3995737"/>
            <a:ext cx="1600200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Fourier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transform</a:t>
            </a:r>
            <a:endParaRPr/>
          </a:p>
        </p:txBody>
      </p:sp>
      <p:pic>
        <p:nvPicPr>
          <p:cNvPr id="557" name="Google Shape;55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986337"/>
            <a:ext cx="6324600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type="title"/>
          </p:nvPr>
        </p:nvSpPr>
        <p:spPr>
          <a:xfrm>
            <a:off x="838200" y="-315912"/>
            <a:ext cx="84867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Estimation by modeling: example</a:t>
            </a:r>
            <a:endParaRPr/>
          </a:p>
        </p:txBody>
      </p:sp>
      <p:pic>
        <p:nvPicPr>
          <p:cNvPr id="563" name="Google Shape;563;p61"/>
          <p:cNvPicPr preferRelativeResize="0"/>
          <p:nvPr/>
        </p:nvPicPr>
        <p:blipFill rotWithShape="1">
          <a:blip r:embed="rId3">
            <a:alphaModFix/>
          </a:blip>
          <a:srcRect b="22113" l="0" r="0" t="0"/>
          <a:stretch/>
        </p:blipFill>
        <p:spPr>
          <a:xfrm>
            <a:off x="228600" y="2128837"/>
            <a:ext cx="8632825" cy="430053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1"/>
          <p:cNvSpPr txBox="1"/>
          <p:nvPr/>
        </p:nvSpPr>
        <p:spPr>
          <a:xfrm>
            <a:off x="1828800" y="1628775"/>
            <a:ext cx="12509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original</a:t>
            </a:r>
            <a:endParaRPr/>
          </a:p>
        </p:txBody>
      </p:sp>
      <p:sp>
        <p:nvSpPr>
          <p:cNvPr id="565" name="Google Shape;565;p61"/>
          <p:cNvSpPr txBox="1"/>
          <p:nvPr/>
        </p:nvSpPr>
        <p:spPr>
          <a:xfrm>
            <a:off x="5257800" y="1628775"/>
            <a:ext cx="30924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Apply motion model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Inverse filtering</a:t>
            </a:r>
            <a:endParaRPr/>
          </a:p>
        </p:txBody>
      </p:sp>
      <p:sp>
        <p:nvSpPr>
          <p:cNvPr id="571" name="Google Shape;571;p62"/>
          <p:cNvSpPr txBox="1"/>
          <p:nvPr>
            <p:ph idx="1" type="body"/>
          </p:nvPr>
        </p:nvSpPr>
        <p:spPr>
          <a:xfrm>
            <a:off x="107950" y="1484312"/>
            <a:ext cx="85740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the estimated degradation function H(u,v)</a:t>
            </a:r>
            <a:endParaRPr/>
          </a:p>
        </p:txBody>
      </p:sp>
      <p:sp>
        <p:nvSpPr>
          <p:cNvPr id="572" name="Google Shape;572;p62"/>
          <p:cNvSpPr txBox="1"/>
          <p:nvPr/>
        </p:nvSpPr>
        <p:spPr>
          <a:xfrm>
            <a:off x="1476375" y="2708275"/>
            <a:ext cx="4632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G(u,v)=F(u,v)H(u,v)+N(u,v)</a:t>
            </a:r>
            <a:endParaRPr/>
          </a:p>
        </p:txBody>
      </p:sp>
      <p:sp>
        <p:nvSpPr>
          <p:cNvPr id="573" name="Google Shape;573;p62"/>
          <p:cNvSpPr txBox="1"/>
          <p:nvPr/>
        </p:nvSpPr>
        <p:spPr>
          <a:xfrm>
            <a:off x="777875" y="3494087"/>
            <a:ext cx="66357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=&gt;</a:t>
            </a:r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0" y="3411537"/>
            <a:ext cx="57912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62"/>
          <p:cNvCxnSpPr/>
          <p:nvPr/>
        </p:nvCxnSpPr>
        <p:spPr>
          <a:xfrm rot="10800000">
            <a:off x="2089150" y="4249737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76" name="Google Shape;576;p62"/>
          <p:cNvSpPr txBox="1"/>
          <p:nvPr/>
        </p:nvSpPr>
        <p:spPr>
          <a:xfrm>
            <a:off x="1022350" y="4859337"/>
            <a:ext cx="2236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Estimate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original image</a:t>
            </a:r>
            <a:endParaRPr/>
          </a:p>
        </p:txBody>
      </p:sp>
      <p:cxnSp>
        <p:nvCxnSpPr>
          <p:cNvPr id="577" name="Google Shape;577;p62"/>
          <p:cNvCxnSpPr/>
          <p:nvPr/>
        </p:nvCxnSpPr>
        <p:spPr>
          <a:xfrm rot="10800000">
            <a:off x="6584950" y="4478337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78" name="Google Shape;578;p62"/>
          <p:cNvSpPr txBox="1"/>
          <p:nvPr/>
        </p:nvSpPr>
        <p:spPr>
          <a:xfrm>
            <a:off x="4806950" y="4783137"/>
            <a:ext cx="4064000" cy="498475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Problem: </a:t>
            </a: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b="0" i="0" lang="en-US" sz="26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small values</a:t>
            </a:r>
            <a:endParaRPr/>
          </a:p>
        </p:txBody>
      </p:sp>
      <p:cxnSp>
        <p:nvCxnSpPr>
          <p:cNvPr id="579" name="Google Shape;579;p62"/>
          <p:cNvCxnSpPr/>
          <p:nvPr/>
        </p:nvCxnSpPr>
        <p:spPr>
          <a:xfrm flipH="1">
            <a:off x="7042150" y="2801937"/>
            <a:ext cx="304800" cy="685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80" name="Google Shape;580;p62"/>
          <p:cNvSpPr txBox="1"/>
          <p:nvPr/>
        </p:nvSpPr>
        <p:spPr>
          <a:xfrm>
            <a:off x="7331075" y="2351087"/>
            <a:ext cx="1541462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Unknown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</a:t>
            </a:r>
            <a:endParaRPr/>
          </a:p>
        </p:txBody>
      </p:sp>
      <p:sp>
        <p:nvSpPr>
          <p:cNvPr id="581" name="Google Shape;581;p62"/>
          <p:cNvSpPr txBox="1"/>
          <p:nvPr/>
        </p:nvSpPr>
        <p:spPr>
          <a:xfrm>
            <a:off x="4832350" y="5399087"/>
            <a:ext cx="3748087" cy="895350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Sol: limit the frequency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around the origin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3"/>
          <p:cNvPicPr preferRelativeResize="0"/>
          <p:nvPr/>
        </p:nvPicPr>
        <p:blipFill rotWithShape="1">
          <a:blip r:embed="rId3">
            <a:alphaModFix/>
          </a:blip>
          <a:srcRect b="0" l="19653" r="0" t="0"/>
          <a:stretch/>
        </p:blipFill>
        <p:spPr>
          <a:xfrm>
            <a:off x="1066800" y="7937"/>
            <a:ext cx="6910387" cy="685006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3"/>
          <p:cNvSpPr txBox="1"/>
          <p:nvPr/>
        </p:nvSpPr>
        <p:spPr>
          <a:xfrm>
            <a:off x="-92075" y="768350"/>
            <a:ext cx="1222375" cy="16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inverse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</a:t>
            </a:r>
            <a:endParaRPr/>
          </a:p>
        </p:txBody>
      </p:sp>
      <p:sp>
        <p:nvSpPr>
          <p:cNvPr id="588" name="Google Shape;588;p63"/>
          <p:cNvSpPr txBox="1"/>
          <p:nvPr/>
        </p:nvSpPr>
        <p:spPr>
          <a:xfrm>
            <a:off x="7908925" y="844550"/>
            <a:ext cx="1292225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40%</a:t>
            </a:r>
            <a:endParaRPr/>
          </a:p>
        </p:txBody>
      </p:sp>
      <p:sp>
        <p:nvSpPr>
          <p:cNvPr id="589" name="Google Shape;589;p63"/>
          <p:cNvSpPr txBox="1"/>
          <p:nvPr/>
        </p:nvSpPr>
        <p:spPr>
          <a:xfrm>
            <a:off x="-92075" y="4578350"/>
            <a:ext cx="1292225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70%</a:t>
            </a:r>
            <a:endParaRPr/>
          </a:p>
        </p:txBody>
      </p:sp>
      <p:sp>
        <p:nvSpPr>
          <p:cNvPr id="590" name="Google Shape;590;p63"/>
          <p:cNvSpPr txBox="1"/>
          <p:nvPr/>
        </p:nvSpPr>
        <p:spPr>
          <a:xfrm>
            <a:off x="7851775" y="4572000"/>
            <a:ext cx="1292225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85%</a:t>
            </a:r>
            <a:endParaRPr/>
          </a:p>
        </p:txBody>
      </p:sp>
      <p:sp>
        <p:nvSpPr>
          <p:cNvPr id="591" name="Google Shape;591;p63"/>
          <p:cNvSpPr txBox="1"/>
          <p:nvPr/>
        </p:nvSpPr>
        <p:spPr>
          <a:xfrm>
            <a:off x="-76200" y="2438400"/>
            <a:ext cx="12620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k=0.0025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Noise models 雜訊模型</a:t>
            </a:r>
            <a:endParaRPr/>
          </a:p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468312" y="1484312"/>
            <a:ext cx="8345487" cy="484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of noise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acquisition (digitization)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transmission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Spatial properties of noise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Statistical behavior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gray-level values of pixels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parameters, correlation with the image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Frequency properties of noise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Fourier spectrum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Ex.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white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noise (a constant Fourier spectrum)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1150937" y="15240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Noise probability density functions</a:t>
            </a:r>
            <a:endParaRPr/>
          </a:p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250825" y="1412875"/>
            <a:ext cx="8704262" cy="544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Noises are taken as </a:t>
            </a:r>
            <a:r>
              <a:rPr b="0" i="0" lang="en-US" sz="32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random variables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Random variables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Probability density function (PDF)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Gaussian noise</a:t>
            </a:r>
            <a:endParaRPr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95287" y="1412875"/>
            <a:ext cx="8421687" cy="474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Math. tractability in spatial and frequency domain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Electronic circuit noise and sensor noise</a:t>
            </a: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3213100"/>
            <a:ext cx="4267200" cy="1173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2"/>
          <p:cNvCxnSpPr/>
          <p:nvPr/>
        </p:nvCxnSpPr>
        <p:spPr>
          <a:xfrm flipH="1" rot="10800000">
            <a:off x="4951412" y="3743325"/>
            <a:ext cx="1587" cy="9144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98" name="Google Shape;98;p12"/>
          <p:cNvSpPr txBox="1"/>
          <p:nvPr/>
        </p:nvSpPr>
        <p:spPr>
          <a:xfrm>
            <a:off x="4479925" y="4618037"/>
            <a:ext cx="930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</a:t>
            </a:r>
            <a:endParaRPr/>
          </a:p>
        </p:txBody>
      </p:sp>
      <p:cxnSp>
        <p:nvCxnSpPr>
          <p:cNvPr id="99" name="Google Shape;99;p12"/>
          <p:cNvCxnSpPr/>
          <p:nvPr/>
        </p:nvCxnSpPr>
        <p:spPr>
          <a:xfrm rot="10800000">
            <a:off x="5715000" y="3746500"/>
            <a:ext cx="762000" cy="1066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0" name="Google Shape;100;p12"/>
          <p:cNvSpPr txBox="1"/>
          <p:nvPr/>
        </p:nvSpPr>
        <p:spPr>
          <a:xfrm>
            <a:off x="6232525" y="4694237"/>
            <a:ext cx="130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</a:t>
            </a:r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5041900"/>
            <a:ext cx="18288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/>
          <p:nvPr/>
        </p:nvSpPr>
        <p:spPr>
          <a:xfrm>
            <a:off x="1447800" y="5270500"/>
            <a:ext cx="1017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</a:t>
            </a:r>
            <a:endParaRPr/>
          </a:p>
        </p:txBody>
      </p:sp>
      <p:cxnSp>
        <p:nvCxnSpPr>
          <p:cNvPr id="103" name="Google Shape;103;p12"/>
          <p:cNvCxnSpPr/>
          <p:nvPr/>
        </p:nvCxnSpPr>
        <p:spPr>
          <a:xfrm>
            <a:off x="3581400" y="4432300"/>
            <a:ext cx="0" cy="68580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150937" y="0"/>
            <a:ext cx="7793037" cy="1116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Gaussian noise (PDF)</a:t>
            </a:r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67271" l="0" r="46143" t="0"/>
          <a:stretch/>
        </p:blipFill>
        <p:spPr>
          <a:xfrm>
            <a:off x="457200" y="1906587"/>
            <a:ext cx="5618162" cy="495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4824412" y="2057400"/>
            <a:ext cx="4319587" cy="1006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b="0" i="0" lang="en-US" sz="3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70% in [(</a:t>
            </a:r>
            <a:r>
              <a:rPr b="0" i="0" lang="en-US" sz="30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μ−σ</a:t>
            </a:r>
            <a:r>
              <a:rPr b="0" i="0" lang="en-US" sz="3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(</a:t>
            </a:r>
            <a:r>
              <a:rPr b="0" i="0" lang="en-US" sz="30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μ+σ</a:t>
            </a:r>
            <a:r>
              <a:rPr b="0" i="0" lang="en-US" sz="3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b="0" i="0" lang="en-US" sz="3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95% in [(</a:t>
            </a:r>
            <a:r>
              <a:rPr b="0" i="0" lang="en-US" sz="30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μ−2σ</a:t>
            </a:r>
            <a:r>
              <a:rPr b="0" i="0" lang="en-US" sz="3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(</a:t>
            </a:r>
            <a:r>
              <a:rPr b="0" i="0" lang="en-US" sz="30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μ+2σ</a:t>
            </a:r>
            <a:r>
              <a:rPr b="0" i="0" lang="en-US" sz="3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ends">
  <a:themeElements>
    <a:clrScheme name="default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E4A8"/>
      </a:accent4>
      <a:accent5>
        <a:srgbClr val="FFCF01"/>
      </a:accent5>
      <a:accent6>
        <a:srgbClr val="FFFFFF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